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8" r:id="rId3"/>
    <p:sldId id="261" r:id="rId4"/>
    <p:sldId id="262" r:id="rId5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CCF"/>
    <a:srgbClr val="FEE2BA"/>
    <a:srgbClr val="EBCAC7"/>
    <a:srgbClr val="F3E6D7"/>
    <a:srgbClr val="FFD7A2"/>
    <a:srgbClr val="D2F1FA"/>
    <a:srgbClr val="FFFFFF"/>
    <a:srgbClr val="BED4C9"/>
    <a:srgbClr val="CCCCFF"/>
    <a:srgbClr val="E4F0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62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1912" y="184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pt-PT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75C1-CE60-41A9-9638-537BC1BBC899}" type="datetimeFigureOut">
              <a:rPr lang="pt-PT" smtClean="0"/>
              <a:t>09/07/24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0D33-0822-41C3-A400-AB9EB823C22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35047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75C1-CE60-41A9-9638-537BC1BBC899}" type="datetimeFigureOut">
              <a:rPr lang="pt-PT" smtClean="0"/>
              <a:t>09/07/24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0D33-0822-41C3-A400-AB9EB823C22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76805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75C1-CE60-41A9-9638-537BC1BBC899}" type="datetimeFigureOut">
              <a:rPr lang="pt-PT" smtClean="0"/>
              <a:t>09/07/24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0D33-0822-41C3-A400-AB9EB823C22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9083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75C1-CE60-41A9-9638-537BC1BBC899}" type="datetimeFigureOut">
              <a:rPr lang="pt-PT" smtClean="0"/>
              <a:t>09/07/24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0D33-0822-41C3-A400-AB9EB823C22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57768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75C1-CE60-41A9-9638-537BC1BBC899}" type="datetimeFigureOut">
              <a:rPr lang="pt-PT" smtClean="0"/>
              <a:t>09/07/24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0D33-0822-41C3-A400-AB9EB823C22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15215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75C1-CE60-41A9-9638-537BC1BBC899}" type="datetimeFigureOut">
              <a:rPr lang="pt-PT" smtClean="0"/>
              <a:t>09/07/24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0D33-0822-41C3-A400-AB9EB823C22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94765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75C1-CE60-41A9-9638-537BC1BBC899}" type="datetimeFigureOut">
              <a:rPr lang="pt-PT" smtClean="0"/>
              <a:t>09/07/24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0D33-0822-41C3-A400-AB9EB823C22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69284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75C1-CE60-41A9-9638-537BC1BBC899}" type="datetimeFigureOut">
              <a:rPr lang="pt-PT" smtClean="0"/>
              <a:t>09/07/24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0D33-0822-41C3-A400-AB9EB823C22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13634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75C1-CE60-41A9-9638-537BC1BBC899}" type="datetimeFigureOut">
              <a:rPr lang="pt-PT" smtClean="0"/>
              <a:t>09/07/24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0D33-0822-41C3-A400-AB9EB823C22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44926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75C1-CE60-41A9-9638-537BC1BBC899}" type="datetimeFigureOut">
              <a:rPr lang="pt-PT" smtClean="0"/>
              <a:t>09/07/24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0D33-0822-41C3-A400-AB9EB823C22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96758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75C1-CE60-41A9-9638-537BC1BBC899}" type="datetimeFigureOut">
              <a:rPr lang="pt-PT" smtClean="0"/>
              <a:t>09/07/24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0D33-0822-41C3-A400-AB9EB823C22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8090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175C1-CE60-41A9-9638-537BC1BBC899}" type="datetimeFigureOut">
              <a:rPr lang="pt-PT" smtClean="0"/>
              <a:t>09/07/24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E0D33-0822-41C3-A400-AB9EB823C22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76975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EC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5989983" y="0"/>
            <a:ext cx="6811617" cy="1775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0" y="4867200"/>
            <a:ext cx="12801600" cy="4734000"/>
          </a:xfrm>
          <a:prstGeom prst="rect">
            <a:avLst/>
          </a:prstGeom>
          <a:solidFill>
            <a:srgbClr val="F0ECE8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pt-PT" dirty="0"/>
          </a:p>
        </p:txBody>
      </p:sp>
      <p:sp>
        <p:nvSpPr>
          <p:cNvPr id="7" name="Retângulo 6"/>
          <p:cNvSpPr/>
          <p:nvPr/>
        </p:nvSpPr>
        <p:spPr>
          <a:xfrm>
            <a:off x="5943601" y="1757907"/>
            <a:ext cx="6857999" cy="6195844"/>
          </a:xfrm>
          <a:prstGeom prst="rect">
            <a:avLst/>
          </a:prstGeom>
          <a:solidFill>
            <a:srgbClr val="EBCAC7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8" name="Retângulo 7"/>
          <p:cNvSpPr/>
          <p:nvPr/>
        </p:nvSpPr>
        <p:spPr>
          <a:xfrm>
            <a:off x="5400262" y="7972924"/>
            <a:ext cx="7401338" cy="164744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C46F8806-0EA9-1FED-81B5-16E5E126F6D9}"/>
              </a:ext>
            </a:extLst>
          </p:cNvPr>
          <p:cNvSpPr txBox="1"/>
          <p:nvPr/>
        </p:nvSpPr>
        <p:spPr>
          <a:xfrm>
            <a:off x="177249" y="1083294"/>
            <a:ext cx="56984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b="1" dirty="0">
                <a:latin typeface="Arial" panose="020B0604020202020204" pitchFamily="34" charset="0"/>
                <a:cs typeface="Arial" panose="020B0604020202020204" pitchFamily="34" charset="0"/>
              </a:rPr>
              <a:t>III SEMINÁRIO</a:t>
            </a:r>
          </a:p>
          <a:p>
            <a:r>
              <a:rPr lang="pt-PT" sz="2800" b="1" dirty="0">
                <a:latin typeface="Arial" panose="020B0604020202020204" pitchFamily="34" charset="0"/>
                <a:cs typeface="Arial" panose="020B0604020202020204" pitchFamily="34" charset="0"/>
              </a:rPr>
              <a:t>HISTÓRIA CONTEMPORÂNEA</a:t>
            </a:r>
          </a:p>
          <a:p>
            <a:endParaRPr lang="pt-P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Departamento de História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68E107E0-D9E2-1B17-4D76-C42CB58621CD}"/>
              </a:ext>
            </a:extLst>
          </p:cNvPr>
          <p:cNvSpPr txBox="1"/>
          <p:nvPr/>
        </p:nvSpPr>
        <p:spPr>
          <a:xfrm>
            <a:off x="177249" y="5748768"/>
            <a:ext cx="505211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b="1" dirty="0">
                <a:latin typeface="Arial" panose="020B0604020202020204" pitchFamily="34" charset="0"/>
                <a:cs typeface="Arial" panose="020B0604020202020204" pitchFamily="34" charset="0"/>
              </a:rPr>
              <a:t>comissão organizadora</a:t>
            </a:r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Alexandra Esteves | Bruno Madeira | Fátima Moura Ferreira | Francisco Mendes</a:t>
            </a:r>
          </a:p>
          <a:p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1600" b="1" dirty="0">
                <a:latin typeface="Arial" panose="020B0604020202020204" pitchFamily="34" charset="0"/>
                <a:cs typeface="Arial" panose="020B0604020202020204" pitchFamily="34" charset="0"/>
              </a:rPr>
              <a:t>comissão científica</a:t>
            </a:r>
          </a:p>
          <a:p>
            <a:r>
              <a:rPr lang="pt-PT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Alexandra Esteves I Bruno Madeira | Fátima Moura Ferreira I Francisco Mendes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E9E1AEF7-4A96-3CB8-1E22-F6BBB47C3FFD}"/>
              </a:ext>
            </a:extLst>
          </p:cNvPr>
          <p:cNvSpPr txBox="1"/>
          <p:nvPr/>
        </p:nvSpPr>
        <p:spPr>
          <a:xfrm>
            <a:off x="5512625" y="7975371"/>
            <a:ext cx="4306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latin typeface="Arial" panose="020B0604020202020204" pitchFamily="34" charset="0"/>
                <a:cs typeface="Arial" panose="020B0604020202020204" pitchFamily="34" charset="0"/>
              </a:rPr>
              <a:t>organização</a:t>
            </a: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1DBB18AC-FC84-898B-B629-417F03A4D7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0226" y="8533294"/>
            <a:ext cx="975412" cy="853790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42D8AC14-E800-D3D7-9994-DA0CC045C8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9658" y="8533294"/>
            <a:ext cx="2354716" cy="717901"/>
          </a:xfrm>
          <a:prstGeom prst="rect">
            <a:avLst/>
          </a:prstGeo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C083FF21-C2ED-CEB7-E1A6-8378CA1F5D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5613" y="8533294"/>
            <a:ext cx="996335" cy="867180"/>
          </a:xfrm>
          <a:prstGeom prst="rect">
            <a:avLst/>
          </a:prstGeom>
        </p:spPr>
      </p:pic>
      <p:pic>
        <p:nvPicPr>
          <p:cNvPr id="21" name="Imagem 20">
            <a:extLst>
              <a:ext uri="{FF2B5EF4-FFF2-40B4-BE49-F238E27FC236}">
                <a16:creationId xmlns:a16="http://schemas.microsoft.com/office/drawing/2014/main" id="{02957041-FFC9-338E-8DBF-6E4D9D1EF05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4760" y="8517906"/>
            <a:ext cx="1105160" cy="1053065"/>
          </a:xfrm>
          <a:prstGeom prst="rect">
            <a:avLst/>
          </a:prstGeom>
        </p:spPr>
      </p:pic>
      <p:pic>
        <p:nvPicPr>
          <p:cNvPr id="23" name="Imagem 22">
            <a:extLst>
              <a:ext uri="{FF2B5EF4-FFF2-40B4-BE49-F238E27FC236}">
                <a16:creationId xmlns:a16="http://schemas.microsoft.com/office/drawing/2014/main" id="{05FA836F-C180-0C3D-324D-D1A02752D19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2734" y="8563271"/>
            <a:ext cx="1043154" cy="924614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8582A425-B706-E00C-B812-740290ECE386}"/>
              </a:ext>
            </a:extLst>
          </p:cNvPr>
          <p:cNvSpPr txBox="1"/>
          <p:nvPr/>
        </p:nvSpPr>
        <p:spPr>
          <a:xfrm>
            <a:off x="6168336" y="3134214"/>
            <a:ext cx="63544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800" b="1" dirty="0">
                <a:latin typeface="Arial" panose="020B0604020202020204" pitchFamily="34" charset="0"/>
                <a:cs typeface="Arial" panose="020B0604020202020204" pitchFamily="34" charset="0"/>
              </a:rPr>
              <a:t>11 de julho, 9.30</a:t>
            </a:r>
          </a:p>
          <a:p>
            <a:pPr algn="r"/>
            <a:r>
              <a:rPr lang="pt-PT" sz="2800" b="1" dirty="0">
                <a:latin typeface="Arial" panose="020B0604020202020204" pitchFamily="34" charset="0"/>
                <a:cs typeface="Arial" panose="020B0604020202020204" pitchFamily="34" charset="0"/>
              </a:rPr>
              <a:t>Sala de Atos do ICS</a:t>
            </a:r>
          </a:p>
          <a:p>
            <a:pPr algn="r"/>
            <a:r>
              <a:rPr lang="pt-PT" sz="2800" b="1" dirty="0">
                <a:latin typeface="Arial" panose="020B0604020202020204" pitchFamily="34" charset="0"/>
                <a:cs typeface="Arial" panose="020B0604020202020204" pitchFamily="34" charset="0"/>
              </a:rPr>
              <a:t>12 de Julho, 9.30</a:t>
            </a:r>
          </a:p>
          <a:p>
            <a:pPr algn="r"/>
            <a:r>
              <a:rPr lang="pt-PT" sz="2800" b="1" dirty="0">
                <a:latin typeface="Arial" panose="020B0604020202020204" pitchFamily="34" charset="0"/>
                <a:cs typeface="Arial" panose="020B0604020202020204" pitchFamily="34" charset="0"/>
              </a:rPr>
              <a:t>Edifício 1, sala 0.17</a:t>
            </a:r>
          </a:p>
        </p:txBody>
      </p:sp>
    </p:spTree>
    <p:extLst>
      <p:ext uri="{BB962C8B-B14F-4D97-AF65-F5344CB8AC3E}">
        <p14:creationId xmlns:p14="http://schemas.microsoft.com/office/powerpoint/2010/main" val="3462103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EC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5989983" y="0"/>
            <a:ext cx="6811617" cy="1775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0" y="4875856"/>
            <a:ext cx="12801600" cy="4734000"/>
          </a:xfrm>
          <a:prstGeom prst="rect">
            <a:avLst/>
          </a:prstGeom>
          <a:solidFill>
            <a:srgbClr val="F0ECE8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pt-PT" dirty="0"/>
          </a:p>
        </p:txBody>
      </p:sp>
      <p:sp>
        <p:nvSpPr>
          <p:cNvPr id="7" name="Retângulo 6"/>
          <p:cNvSpPr/>
          <p:nvPr/>
        </p:nvSpPr>
        <p:spPr>
          <a:xfrm>
            <a:off x="5943601" y="1841200"/>
            <a:ext cx="6857999" cy="7760000"/>
          </a:xfrm>
          <a:prstGeom prst="rect">
            <a:avLst/>
          </a:prstGeom>
          <a:solidFill>
            <a:srgbClr val="EBCAC7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C46F8806-0EA9-1FED-81B5-16E5E126F6D9}"/>
              </a:ext>
            </a:extLst>
          </p:cNvPr>
          <p:cNvSpPr txBox="1"/>
          <p:nvPr/>
        </p:nvSpPr>
        <p:spPr>
          <a:xfrm>
            <a:off x="245167" y="354787"/>
            <a:ext cx="56984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b="1" dirty="0">
                <a:latin typeface="Arial" panose="020B0604020202020204" pitchFamily="34" charset="0"/>
                <a:cs typeface="Arial" panose="020B0604020202020204" pitchFamily="34" charset="0"/>
              </a:rPr>
              <a:t>III SEMINÁRIO</a:t>
            </a:r>
          </a:p>
          <a:p>
            <a:r>
              <a:rPr lang="pt-PT" sz="2800" b="1" dirty="0">
                <a:latin typeface="Arial" panose="020B0604020202020204" pitchFamily="34" charset="0"/>
                <a:cs typeface="Arial" panose="020B0604020202020204" pitchFamily="34" charset="0"/>
              </a:rPr>
              <a:t>HISTÓRIA CONTEMPORÂNEA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68E107E0-D9E2-1B17-4D76-C42CB58621CD}"/>
              </a:ext>
            </a:extLst>
          </p:cNvPr>
          <p:cNvSpPr txBox="1"/>
          <p:nvPr/>
        </p:nvSpPr>
        <p:spPr>
          <a:xfrm>
            <a:off x="6199946" y="2376726"/>
            <a:ext cx="6391690" cy="6688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conflito da memória pessoal e da metanarrativa histórica na experiência colonial portuguesa. A vivência de três portugueses nos territórios africanos ocupados, 1955-1976</a:t>
            </a:r>
            <a:endParaRPr lang="pt-PT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PT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Estefânia Leite Magalhães</a:t>
            </a:r>
          </a:p>
          <a:p>
            <a:pPr algn="just">
              <a:lnSpc>
                <a:spcPct val="150000"/>
              </a:lnSpc>
            </a:pPr>
            <a:endParaRPr lang="pt-PT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PT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resistência antifascista em Barcelos – Uma luta pela memória</a:t>
            </a:r>
          </a:p>
          <a:p>
            <a:pPr algn="just">
              <a:lnSpc>
                <a:spcPct val="150000"/>
              </a:lnSpc>
            </a:pPr>
            <a:r>
              <a:rPr lang="pt-PT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Margarida Rodrigues</a:t>
            </a:r>
          </a:p>
          <a:p>
            <a:pPr algn="just">
              <a:lnSpc>
                <a:spcPct val="150000"/>
              </a:lnSpc>
            </a:pPr>
            <a:endParaRPr lang="pt-PT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PT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estratégias familiares ao consumo doméstico: os grupos intermédios em Portugal na primeira metade do século XIX a partir do estudo dos inventários orfanológicos</a:t>
            </a:r>
            <a:endParaRPr lang="pt-PT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PT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Tiago Gonçalves</a:t>
            </a:r>
          </a:p>
          <a:p>
            <a:pPr algn="just">
              <a:lnSpc>
                <a:spcPct val="150000"/>
              </a:lnSpc>
            </a:pPr>
            <a:endParaRPr lang="pt-PT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PT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Miguelismo em Braga</a:t>
            </a:r>
            <a:endParaRPr lang="pt-PT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PT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Eduardo de Aguiar e Silva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207B16B3-0817-4FE0-25C9-99C68B0AA76E}"/>
              </a:ext>
            </a:extLst>
          </p:cNvPr>
          <p:cNvSpPr txBox="1"/>
          <p:nvPr/>
        </p:nvSpPr>
        <p:spPr>
          <a:xfrm>
            <a:off x="245167" y="2448156"/>
            <a:ext cx="55218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# </a:t>
            </a:r>
            <a:r>
              <a:rPr lang="pt-PT" sz="2800" b="1" dirty="0">
                <a:latin typeface="Arial" panose="020B0604020202020204" pitchFamily="34" charset="0"/>
                <a:cs typeface="Arial" panose="020B0604020202020204" pitchFamily="34" charset="0"/>
              </a:rPr>
              <a:t>11 </a:t>
            </a:r>
            <a:r>
              <a:rPr lang="pt-P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jul</a:t>
            </a:r>
            <a:endParaRPr lang="pt-P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9.30 – 16.30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A2B93417-8DD2-BC67-BC12-2FA492D6145E}"/>
              </a:ext>
            </a:extLst>
          </p:cNvPr>
          <p:cNvSpPr txBox="1"/>
          <p:nvPr/>
        </p:nvSpPr>
        <p:spPr>
          <a:xfrm>
            <a:off x="245167" y="1723323"/>
            <a:ext cx="21425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54D9F08-8E18-A63F-7072-9BF5FEB96514}"/>
              </a:ext>
            </a:extLst>
          </p:cNvPr>
          <p:cNvSpPr txBox="1"/>
          <p:nvPr/>
        </p:nvSpPr>
        <p:spPr>
          <a:xfrm>
            <a:off x="218246" y="5270518"/>
            <a:ext cx="557572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9.30-9.40</a:t>
            </a:r>
          </a:p>
          <a:p>
            <a:r>
              <a:rPr lang="pt-PT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Abertura</a:t>
            </a:r>
          </a:p>
          <a:p>
            <a:r>
              <a:rPr lang="pt-PT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Arnaldo Melo – Diretor do Departamento de História</a:t>
            </a:r>
          </a:p>
          <a:p>
            <a:endParaRPr lang="pt-PT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9.40-11.05</a:t>
            </a:r>
          </a:p>
          <a:p>
            <a:endParaRPr lang="pt-PT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i="1" dirty="0">
                <a:solidFill>
                  <a:schemeClr val="bg2">
                    <a:lumMod val="2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 relações da Igreja Católica Portuguesa com o Estado Novo e no Pós-25 de Abril: de uma inicial convergência </a:t>
            </a:r>
            <a:r>
              <a:rPr lang="pt-PT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à</a:t>
            </a:r>
            <a:r>
              <a:rPr lang="pt-PT" i="1" dirty="0">
                <a:solidFill>
                  <a:schemeClr val="bg2">
                    <a:lumMod val="2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integração na oposição</a:t>
            </a:r>
            <a:endParaRPr lang="pt-PT" dirty="0">
              <a:solidFill>
                <a:schemeClr val="bg2">
                  <a:lumMod val="25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pt-PT" dirty="0">
                <a:solidFill>
                  <a:schemeClr val="bg2">
                    <a:lumMod val="2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João Simões</a:t>
            </a:r>
            <a:r>
              <a:rPr lang="pt-PT" dirty="0">
                <a:solidFill>
                  <a:schemeClr val="bg2">
                    <a:lumMod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PT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i="1" dirty="0">
                <a:solidFill>
                  <a:schemeClr val="bg2">
                    <a:lumMod val="2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25 de novembro – o complemento indispensável de abril</a:t>
            </a:r>
            <a:r>
              <a:rPr lang="pt-PT" dirty="0">
                <a:solidFill>
                  <a:schemeClr val="bg2">
                    <a:lumMod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PT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César Miranda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C1F1663-DCCD-ED48-006F-30790F924BEF}"/>
              </a:ext>
            </a:extLst>
          </p:cNvPr>
          <p:cNvSpPr txBox="1"/>
          <p:nvPr/>
        </p:nvSpPr>
        <p:spPr>
          <a:xfrm>
            <a:off x="6195392" y="535527"/>
            <a:ext cx="635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800" b="1" dirty="0">
                <a:latin typeface="Arial" panose="020B0604020202020204" pitchFamily="34" charset="0"/>
                <a:cs typeface="Arial" panose="020B0604020202020204" pitchFamily="34" charset="0"/>
              </a:rPr>
              <a:t>Sala de Atos – ICS</a:t>
            </a:r>
          </a:p>
        </p:txBody>
      </p:sp>
    </p:spTree>
    <p:extLst>
      <p:ext uri="{BB962C8B-B14F-4D97-AF65-F5344CB8AC3E}">
        <p14:creationId xmlns:p14="http://schemas.microsoft.com/office/powerpoint/2010/main" val="2922702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EC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A740D8E7-F283-E587-BD83-11CA91069859}"/>
              </a:ext>
            </a:extLst>
          </p:cNvPr>
          <p:cNvSpPr/>
          <p:nvPr/>
        </p:nvSpPr>
        <p:spPr>
          <a:xfrm>
            <a:off x="5989983" y="0"/>
            <a:ext cx="6811617" cy="1775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665B984-CEA8-5C5E-E72F-3A081FEE4ADE}"/>
              </a:ext>
            </a:extLst>
          </p:cNvPr>
          <p:cNvSpPr txBox="1"/>
          <p:nvPr/>
        </p:nvSpPr>
        <p:spPr>
          <a:xfrm>
            <a:off x="0" y="4867200"/>
            <a:ext cx="12801600" cy="4734000"/>
          </a:xfrm>
          <a:prstGeom prst="rect">
            <a:avLst/>
          </a:prstGeom>
          <a:solidFill>
            <a:srgbClr val="F0ECE8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pt-PT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A4142D70-FFC7-7B56-0E58-04919050572E}"/>
              </a:ext>
            </a:extLst>
          </p:cNvPr>
          <p:cNvSpPr/>
          <p:nvPr/>
        </p:nvSpPr>
        <p:spPr>
          <a:xfrm>
            <a:off x="5943601" y="1841200"/>
            <a:ext cx="6857999" cy="7760000"/>
          </a:xfrm>
          <a:prstGeom prst="rect">
            <a:avLst/>
          </a:prstGeom>
          <a:solidFill>
            <a:srgbClr val="EBCAC7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6811806-2369-17A5-2241-39104C6C308E}"/>
              </a:ext>
            </a:extLst>
          </p:cNvPr>
          <p:cNvSpPr txBox="1"/>
          <p:nvPr/>
        </p:nvSpPr>
        <p:spPr>
          <a:xfrm>
            <a:off x="245167" y="354787"/>
            <a:ext cx="56984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b="1" dirty="0">
                <a:latin typeface="Arial" panose="020B0604020202020204" pitchFamily="34" charset="0"/>
                <a:cs typeface="Arial" panose="020B0604020202020204" pitchFamily="34" charset="0"/>
              </a:rPr>
              <a:t>III SEMINÁRIO</a:t>
            </a:r>
          </a:p>
          <a:p>
            <a:r>
              <a:rPr lang="pt-PT" sz="2800" b="1" dirty="0">
                <a:latin typeface="Arial" panose="020B0604020202020204" pitchFamily="34" charset="0"/>
                <a:cs typeface="Arial" panose="020B0604020202020204" pitchFamily="34" charset="0"/>
              </a:rPr>
              <a:t>HISTÓRIA CONTEMPORÂNEA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D9AEFCA-1DC7-41E4-FD9A-8E7476974ED1}"/>
              </a:ext>
            </a:extLst>
          </p:cNvPr>
          <p:cNvSpPr txBox="1"/>
          <p:nvPr/>
        </p:nvSpPr>
        <p:spPr>
          <a:xfrm>
            <a:off x="6181309" y="1888492"/>
            <a:ext cx="6391690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14.30-16.30</a:t>
            </a:r>
          </a:p>
          <a:p>
            <a:endParaRPr lang="pt-PT" sz="14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ano 1940 em Portugal</a:t>
            </a:r>
          </a:p>
          <a:p>
            <a:r>
              <a:rPr lang="pt-PT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Eduardo de Aguiar e Silva e Gabriel Araújo</a:t>
            </a:r>
          </a:p>
          <a:p>
            <a:endParaRPr lang="pt-PT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1974. Uma análise do ano mais importante de contemporaneidade portuguesa</a:t>
            </a:r>
          </a:p>
          <a:p>
            <a:r>
              <a:rPr lang="pt-PT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Estefânia Leite Magalhães e Margarida Rodrigues</a:t>
            </a:r>
          </a:p>
          <a:p>
            <a:endParaRPr lang="pt-PT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1988 – Um estudo de caso sobre a afirmação do Cavaquismo</a:t>
            </a:r>
          </a:p>
          <a:p>
            <a:r>
              <a:rPr lang="pt-PT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 Sousa, Carlos Castro e Elísio Silva</a:t>
            </a:r>
          </a:p>
          <a:p>
            <a:endParaRPr lang="pt-PT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b="0" i="1" u="none" strike="noStrike" dirty="0">
                <a:solidFill>
                  <a:schemeClr val="bg2">
                    <a:lumMod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Réquiem pela Igreja de São Pedro dos Clérigos [Rio de Janeiro]: um patrimônio perdido – reflexões em torno da História, da Memória e dos Esquecimentos</a:t>
            </a:r>
            <a:r>
              <a:rPr lang="pt-PT" b="1" i="1" u="none" strike="noStrike" dirty="0">
                <a:solidFill>
                  <a:schemeClr val="bg2">
                    <a:lumMod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/>
            <a:r>
              <a:rPr lang="pt-PT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Andréa Alves</a:t>
            </a:r>
          </a:p>
          <a:p>
            <a:pPr algn="just"/>
            <a:endParaRPr lang="pt-PT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Rumo a Leste: a jornada dos estudantes portugueses na União Soviética (1975-1993)</a:t>
            </a:r>
          </a:p>
          <a:p>
            <a:r>
              <a:rPr lang="pt-PT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Adriana Esteves</a:t>
            </a:r>
          </a:p>
          <a:p>
            <a:endParaRPr lang="pt-PT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maré pós-fascista: o ressurgimento das direitas radicais no século XXI</a:t>
            </a:r>
          </a:p>
          <a:p>
            <a:r>
              <a:rPr lang="pt-PT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 Freitas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7C3AC86-D80F-75BD-64CC-7F847B4C7F94}"/>
              </a:ext>
            </a:extLst>
          </p:cNvPr>
          <p:cNvSpPr txBox="1"/>
          <p:nvPr/>
        </p:nvSpPr>
        <p:spPr>
          <a:xfrm>
            <a:off x="333440" y="2423739"/>
            <a:ext cx="55218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# </a:t>
            </a:r>
            <a:r>
              <a:rPr lang="pt-PT" sz="2800" b="1" dirty="0">
                <a:latin typeface="Arial" panose="020B0604020202020204" pitchFamily="34" charset="0"/>
                <a:cs typeface="Arial" panose="020B0604020202020204" pitchFamily="34" charset="0"/>
              </a:rPr>
              <a:t>11 </a:t>
            </a:r>
            <a:r>
              <a:rPr lang="pt-P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jul</a:t>
            </a:r>
            <a:endParaRPr lang="pt-P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9.30-16.30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9F70106A-F022-D56B-433E-76EC86F358AD}"/>
              </a:ext>
            </a:extLst>
          </p:cNvPr>
          <p:cNvSpPr txBox="1"/>
          <p:nvPr/>
        </p:nvSpPr>
        <p:spPr>
          <a:xfrm>
            <a:off x="245167" y="1723323"/>
            <a:ext cx="21425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BC544CCC-51B9-03AC-A4A9-07AA995DA54C}"/>
              </a:ext>
            </a:extLst>
          </p:cNvPr>
          <p:cNvSpPr txBox="1"/>
          <p:nvPr/>
        </p:nvSpPr>
        <p:spPr>
          <a:xfrm>
            <a:off x="173242" y="5356763"/>
            <a:ext cx="557572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11.30-13.00</a:t>
            </a:r>
          </a:p>
          <a:p>
            <a:endParaRPr lang="pt-PT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futebol português na 1.ª </a:t>
            </a:r>
            <a:r>
              <a:rPr lang="pt-PT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República (1910-1926): retrato organizacional e social</a:t>
            </a:r>
          </a:p>
          <a:p>
            <a:r>
              <a:rPr lang="pt-PT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Carlos Castro</a:t>
            </a:r>
          </a:p>
          <a:p>
            <a:endParaRPr lang="pt-PT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política estudada através do humor – Um estudo de caso sobre o programa </a:t>
            </a:r>
            <a:r>
              <a:rPr lang="pt-PT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Contra-Informação</a:t>
            </a:r>
            <a:r>
              <a:rPr lang="pt-PT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(1996)</a:t>
            </a:r>
            <a:endParaRPr lang="pt-PT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 Sousa</a:t>
            </a:r>
          </a:p>
          <a:p>
            <a:endParaRPr lang="pt-PT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Dá-me um beijo e o meu desejo: o que as Doce (1979-1987) têm a dizer sobre a sociedade portuguesa da década de 1980?</a:t>
            </a:r>
            <a:endParaRPr lang="pt-PT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Elísio Silva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0679878-9428-0F52-A7AD-89F2B50D9A5E}"/>
              </a:ext>
            </a:extLst>
          </p:cNvPr>
          <p:cNvSpPr txBox="1"/>
          <p:nvPr/>
        </p:nvSpPr>
        <p:spPr>
          <a:xfrm>
            <a:off x="6195392" y="535527"/>
            <a:ext cx="635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800" b="1" dirty="0">
                <a:latin typeface="Arial" panose="020B0604020202020204" pitchFamily="34" charset="0"/>
                <a:cs typeface="Arial" panose="020B0604020202020204" pitchFamily="34" charset="0"/>
              </a:rPr>
              <a:t>Sala de Atos – ICS</a:t>
            </a:r>
          </a:p>
        </p:txBody>
      </p:sp>
    </p:spTree>
    <p:extLst>
      <p:ext uri="{BB962C8B-B14F-4D97-AF65-F5344CB8AC3E}">
        <p14:creationId xmlns:p14="http://schemas.microsoft.com/office/powerpoint/2010/main" val="1080030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EC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1DCFFCD-B337-3018-2673-1908B2E3A04D}"/>
              </a:ext>
            </a:extLst>
          </p:cNvPr>
          <p:cNvSpPr/>
          <p:nvPr/>
        </p:nvSpPr>
        <p:spPr>
          <a:xfrm>
            <a:off x="5989983" y="0"/>
            <a:ext cx="6811617" cy="1775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EC464C06-7A50-4B5F-C2FB-F8AF12FE0518}"/>
              </a:ext>
            </a:extLst>
          </p:cNvPr>
          <p:cNvSpPr txBox="1"/>
          <p:nvPr/>
        </p:nvSpPr>
        <p:spPr>
          <a:xfrm>
            <a:off x="-21391" y="4867200"/>
            <a:ext cx="12801600" cy="4734000"/>
          </a:xfrm>
          <a:prstGeom prst="rect">
            <a:avLst/>
          </a:prstGeom>
          <a:solidFill>
            <a:srgbClr val="F0ECE8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pt-PT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AC46C9D7-B44B-7F65-3E63-6F60697E55AD}"/>
              </a:ext>
            </a:extLst>
          </p:cNvPr>
          <p:cNvSpPr/>
          <p:nvPr/>
        </p:nvSpPr>
        <p:spPr>
          <a:xfrm>
            <a:off x="5922210" y="1841200"/>
            <a:ext cx="6857999" cy="7760000"/>
          </a:xfrm>
          <a:prstGeom prst="rect">
            <a:avLst/>
          </a:prstGeom>
          <a:solidFill>
            <a:srgbClr val="EBCAC7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4A07CB1C-0EB0-90AB-9D5D-C302EF0E774F}"/>
              </a:ext>
            </a:extLst>
          </p:cNvPr>
          <p:cNvSpPr txBox="1"/>
          <p:nvPr/>
        </p:nvSpPr>
        <p:spPr>
          <a:xfrm>
            <a:off x="245167" y="354787"/>
            <a:ext cx="56984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b="1" dirty="0">
                <a:latin typeface="Arial" panose="020B0604020202020204" pitchFamily="34" charset="0"/>
                <a:cs typeface="Arial" panose="020B0604020202020204" pitchFamily="34" charset="0"/>
              </a:rPr>
              <a:t>III SEMINÁRIO</a:t>
            </a:r>
          </a:p>
          <a:p>
            <a:r>
              <a:rPr lang="pt-PT" sz="2800" b="1" dirty="0">
                <a:latin typeface="Arial" panose="020B0604020202020204" pitchFamily="34" charset="0"/>
                <a:cs typeface="Arial" panose="020B0604020202020204" pitchFamily="34" charset="0"/>
              </a:rPr>
              <a:t>HISTÓRIA CONTEMPORÂNEA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4A26732-A2A3-9FC9-C896-60D68F8B256F}"/>
              </a:ext>
            </a:extLst>
          </p:cNvPr>
          <p:cNvSpPr txBox="1"/>
          <p:nvPr/>
        </p:nvSpPr>
        <p:spPr>
          <a:xfrm>
            <a:off x="6158118" y="2797322"/>
            <a:ext cx="6391690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7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Memória e sociabilidades digitalizadas – Zona de Couros, Guimarães</a:t>
            </a:r>
            <a:endParaRPr lang="pt-PT" sz="17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17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Soraia Rodrigues</a:t>
            </a:r>
          </a:p>
          <a:p>
            <a:endParaRPr lang="pt-PT" sz="17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17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requalificação do património ferroviário: o caso da estação de Arco de Baúlhe</a:t>
            </a:r>
            <a:endParaRPr lang="pt-PT" sz="17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17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Tatiana Gonçalves</a:t>
            </a:r>
          </a:p>
          <a:p>
            <a:endParaRPr lang="pt-PT" sz="1700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17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11.15-13.00</a:t>
            </a:r>
          </a:p>
          <a:p>
            <a:r>
              <a:rPr lang="pt-PT" sz="17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lutas de libertação à implementação da democracia – uma análise da história política contemporânea angola</a:t>
            </a:r>
          </a:p>
          <a:p>
            <a:r>
              <a:rPr lang="pt-PT" sz="17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Armando </a:t>
            </a:r>
            <a:r>
              <a:rPr lang="pt-PT" sz="17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Vifuanda</a:t>
            </a:r>
            <a:endParaRPr lang="pt-PT" sz="17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sz="17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1700" b="0" i="1" u="none" strike="noStrike" dirty="0">
                <a:solidFill>
                  <a:schemeClr val="bg2">
                    <a:lumMod val="25000"/>
                  </a:schemeClr>
                </a:solidFill>
                <a:effectLst/>
                <a:latin typeface="Arial" panose="020B0604020202020204" pitchFamily="34" charset="0"/>
              </a:rPr>
              <a:t>"Caro irmão de luta": as redes transcontinentais da União Nacional dos Trabalhadores Angolanos (UNTA) entre geografias de solidariedade pós-coloniais e socialistas " (1960-1965)</a:t>
            </a:r>
            <a:endParaRPr lang="pt-PT" sz="1700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17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André Fernandes</a:t>
            </a:r>
          </a:p>
          <a:p>
            <a:endParaRPr lang="pt-PT" sz="17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17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“Enterram os pobrezinhos dos mortos como cães, num quintal!”. Contestação e resistência social às leis sanitárias sobre os enterros em Portugal (século XIX)</a:t>
            </a:r>
            <a:endParaRPr lang="pt-PT" sz="17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17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Tânia Ferreira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4F9199B-73A0-EE65-5FF6-A5CA9A3A6F4D}"/>
              </a:ext>
            </a:extLst>
          </p:cNvPr>
          <p:cNvSpPr txBox="1"/>
          <p:nvPr/>
        </p:nvSpPr>
        <p:spPr>
          <a:xfrm>
            <a:off x="245167" y="2516736"/>
            <a:ext cx="55218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# </a:t>
            </a:r>
            <a:r>
              <a:rPr lang="pt-PT" sz="2800" b="1" dirty="0"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pt-P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jul</a:t>
            </a:r>
            <a:endParaRPr lang="pt-P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9.30-13.00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3F7B7322-F900-E5E8-4106-32CCC8E1FF94}"/>
              </a:ext>
            </a:extLst>
          </p:cNvPr>
          <p:cNvSpPr txBox="1"/>
          <p:nvPr/>
        </p:nvSpPr>
        <p:spPr>
          <a:xfrm>
            <a:off x="245167" y="1723323"/>
            <a:ext cx="21425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268EB502-B912-6220-7C65-4E6D8627379D}"/>
              </a:ext>
            </a:extLst>
          </p:cNvPr>
          <p:cNvSpPr txBox="1"/>
          <p:nvPr/>
        </p:nvSpPr>
        <p:spPr>
          <a:xfrm>
            <a:off x="191327" y="5027416"/>
            <a:ext cx="557572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9.30-11.00</a:t>
            </a:r>
          </a:p>
          <a:p>
            <a:endParaRPr lang="pt-PT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Documentar o Património Cultural: preservar, promover e educar através da imagem. Um olhar sobre as tradições das sementeiras e colheitas do Alto Minho</a:t>
            </a:r>
            <a:endParaRPr lang="pt-PT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Ângela Calisto</a:t>
            </a:r>
          </a:p>
          <a:p>
            <a:endParaRPr lang="pt-PT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 primórdios da iluminação pública no Alto Minho: a noite técnica, do azeite à eletricidade (1846-1937)</a:t>
            </a:r>
          </a:p>
          <a:p>
            <a:r>
              <a:rPr lang="pt-PT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Maria João Pires</a:t>
            </a:r>
          </a:p>
          <a:p>
            <a:endParaRPr lang="pt-PT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18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Património alimentar, comunidade e assistência aos pobres: A Ceia de Natal da Irmandade de S. Crispim em Guimarães do século XVIII ao XIX</a:t>
            </a:r>
          </a:p>
          <a:p>
            <a:r>
              <a:rPr lang="pt-PT" sz="18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Luís Miguel Sousa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9BCC9255-8219-13FB-C204-585407AAEA33}"/>
              </a:ext>
            </a:extLst>
          </p:cNvPr>
          <p:cNvSpPr txBox="1"/>
          <p:nvPr/>
        </p:nvSpPr>
        <p:spPr>
          <a:xfrm>
            <a:off x="6195392" y="535527"/>
            <a:ext cx="635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800" b="1" dirty="0">
                <a:latin typeface="Arial" panose="020B0604020202020204" pitchFamily="34" charset="0"/>
                <a:cs typeface="Arial" panose="020B0604020202020204" pitchFamily="34" charset="0"/>
              </a:rPr>
              <a:t>Edifício 1, sala 0.17</a:t>
            </a:r>
          </a:p>
        </p:txBody>
      </p:sp>
    </p:spTree>
    <p:extLst>
      <p:ext uri="{BB962C8B-B14F-4D97-AF65-F5344CB8AC3E}">
        <p14:creationId xmlns:p14="http://schemas.microsoft.com/office/powerpoint/2010/main" val="25619510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1997</TotalTime>
  <Words>591</Words>
  <Application>Microsoft Macintosh PowerPoint</Application>
  <PresentationFormat>Papel A3 (297x420 mm)</PresentationFormat>
  <Paragraphs>108</Paragraphs>
  <Slides>4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Fatima</dc:creator>
  <cp:lastModifiedBy>Microsoft Office User</cp:lastModifiedBy>
  <cp:revision>39</cp:revision>
  <dcterms:created xsi:type="dcterms:W3CDTF">2022-06-27T21:22:00Z</dcterms:created>
  <dcterms:modified xsi:type="dcterms:W3CDTF">2024-07-09T08:46:23Z</dcterms:modified>
</cp:coreProperties>
</file>